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658E-0882-4B2D-AC6A-BECF2BA5CB57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0294-9955-496D-B247-CA09D11B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658E-0882-4B2D-AC6A-BECF2BA5CB57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0294-9955-496D-B247-CA09D11B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26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658E-0882-4B2D-AC6A-BECF2BA5CB57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0294-9955-496D-B247-CA09D11B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316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658E-0882-4B2D-AC6A-BECF2BA5CB57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0294-9955-496D-B247-CA09D11B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19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658E-0882-4B2D-AC6A-BECF2BA5CB57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0294-9955-496D-B247-CA09D11B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15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658E-0882-4B2D-AC6A-BECF2BA5CB57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0294-9955-496D-B247-CA09D11B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42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658E-0882-4B2D-AC6A-BECF2BA5CB57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0294-9955-496D-B247-CA09D11B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4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658E-0882-4B2D-AC6A-BECF2BA5CB57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0294-9955-496D-B247-CA09D11B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27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658E-0882-4B2D-AC6A-BECF2BA5CB57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0294-9955-496D-B247-CA09D11B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54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658E-0882-4B2D-AC6A-BECF2BA5CB57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0294-9955-496D-B247-CA09D11B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55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658E-0882-4B2D-AC6A-BECF2BA5CB57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0294-9955-496D-B247-CA09D11B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58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D658E-0882-4B2D-AC6A-BECF2BA5CB57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D0294-9955-496D-B247-CA09D11BA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63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 Review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1.  </a:t>
                </a:r>
                <a:r>
                  <a:rPr lang="en-US" sz="2800" dirty="0" smtClean="0"/>
                  <a:t>What is the value of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8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2.3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  <m:r>
                          <a:rPr lang="en-US" sz="2800" b="0" i="1" smtClean="0">
                            <a:latin typeface="Cambria Math"/>
                          </a:rPr>
                          <m:t> −3.2</m:t>
                        </m:r>
                      </m:e>
                    </m:d>
                  </m:oMath>
                </a14:m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ea typeface="Cambria Math"/>
                      </a:rPr>
                      <m:t>−</m:t>
                    </m:r>
                  </m:oMath>
                </a14:m>
                <a:r>
                  <a:rPr lang="en-US" sz="2800" dirty="0" smtClean="0"/>
                  <a:t> 5.2 if z = -5.</a:t>
                </a:r>
                <a:endParaRPr lang="en-US" dirty="0"/>
              </a:p>
              <a:p>
                <a:r>
                  <a:rPr lang="en-US" dirty="0" smtClean="0"/>
                  <a:t>2.   Given the formula V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𝑟</m:t>
                    </m:r>
                    <m:r>
                      <a:rPr lang="en-US" b="0" i="1" baseline="30000" dirty="0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h</m:t>
                    </m:r>
                  </m:oMath>
                </a14:m>
                <a:r>
                  <a:rPr lang="en-US" dirty="0" smtClean="0"/>
                  <a:t>, solve h.</a:t>
                </a:r>
                <a:endParaRPr lang="en-US" dirty="0"/>
              </a:p>
              <a:p>
                <a:r>
                  <a:rPr lang="en-US" dirty="0" smtClean="0"/>
                  <a:t>3.  Simplify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  <m:r>
                          <a:rPr lang="en-US" b="0" i="1" baseline="30000" smtClean="0">
                            <a:latin typeface="Cambria Math"/>
                          </a:rPr>
                          <m:t>3 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  7 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12+8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 4.  Find the range of the function for the given</a:t>
                </a:r>
              </a:p>
              <a:p>
                <a:pPr marL="0" indent="0">
                  <a:buNone/>
                </a:pPr>
                <a:r>
                  <a:rPr lang="en-US" dirty="0" smtClean="0"/>
                  <a:t>         domain: f(x)  = x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 +  2x  + 3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371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5. Find the domain.</a:t>
                </a:r>
              </a:p>
              <a:p>
                <a:r>
                  <a:rPr lang="en-US" dirty="0" smtClean="0"/>
                  <a:t>6. Find the range</a:t>
                </a:r>
              </a:p>
              <a:p>
                <a:r>
                  <a:rPr lang="en-US" dirty="0" smtClean="0"/>
                  <a:t>7. Find the rate of change(slope)</a:t>
                </a:r>
              </a:p>
              <a:p>
                <a:pPr marL="0" indent="0">
                  <a:buNone/>
                </a:pPr>
                <a:r>
                  <a:rPr lang="en-US" dirty="0" smtClean="0"/>
                  <a:t>   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𝑑𝑖𝑓𝑓𝑒𝑟𝑒𝑛𝑐𝑒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𝑜𝑓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𝑑𝑖𝑓𝑓𝑒𝑟𝑒𝑛𝑐𝑒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𝑜𝑓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19250"/>
            <a:ext cx="432435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43200" y="1434584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1434584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261954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8.  Find the slope of a line containing the      following points:   (4,6) (6,10)</a:t>
                </a:r>
              </a:p>
              <a:p>
                <a:r>
                  <a:rPr lang="en-US" dirty="0" smtClean="0"/>
                  <a:t>9.  Write an equation of the line through those points.</a:t>
                </a:r>
              </a:p>
              <a:p>
                <a:r>
                  <a:rPr lang="en-US" dirty="0" smtClean="0"/>
                  <a:t>10. What is the slope parallel to the line?</a:t>
                </a:r>
              </a:p>
              <a:p>
                <a:r>
                  <a:rPr lang="en-US" dirty="0" smtClean="0"/>
                  <a:t>11. What is the slope line perpendicular to the line?</a:t>
                </a:r>
              </a:p>
              <a:p>
                <a:r>
                  <a:rPr lang="en-US" dirty="0" smtClean="0"/>
                  <a:t>12.  </a:t>
                </a:r>
                <a:r>
                  <a:rPr lang="en-US" dirty="0"/>
                  <a:t>S</a:t>
                </a:r>
                <a:r>
                  <a:rPr lang="en-US" dirty="0" smtClean="0"/>
                  <a:t>olve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  <m:r>
                          <a:rPr lang="en-US" b="0" i="1" smtClean="0">
                            <a:latin typeface="Cambria Math"/>
                          </a:rPr>
                          <m:t> −6</m:t>
                        </m:r>
                      </m:e>
                    </m:d>
                  </m:oMath>
                </a14:m>
                <a:r>
                  <a:rPr lang="en-US" dirty="0" smtClean="0"/>
                  <a:t> = 8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2741" b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722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88" name="Picture 44" descr="nav bar 11.3-goal 1                                            00000036Henry's Mac                    B4A35763: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56" name="Group 12"/>
          <p:cNvGrpSpPr>
            <a:grpSpLocks/>
          </p:cNvGrpSpPr>
          <p:nvPr/>
        </p:nvGrpSpPr>
        <p:grpSpPr bwMode="auto">
          <a:xfrm>
            <a:off x="195263" y="201613"/>
            <a:ext cx="1335087" cy="446087"/>
            <a:chOff x="123" y="128"/>
            <a:chExt cx="841" cy="281"/>
          </a:xfrm>
        </p:grpSpPr>
        <p:pic>
          <p:nvPicPr>
            <p:cNvPr id="6157" name="Picture 13" descr="goal                                                           00000037Emily's Mac                    B38A4CE0: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128"/>
              <a:ext cx="711" cy="2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58" name="Text Box 14"/>
            <p:cNvSpPr txBox="1">
              <a:spLocks noChangeArrowheads="1"/>
            </p:cNvSpPr>
            <p:nvPr/>
          </p:nvSpPr>
          <p:spPr bwMode="auto">
            <a:xfrm>
              <a:off x="848" y="150"/>
              <a:ext cx="1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altLang="en-US" sz="2000" b="1">
                <a:latin typeface="Helvetica" charset="0"/>
              </a:endParaRPr>
            </a:p>
          </p:txBody>
        </p:sp>
      </p:grp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1460500" y="620713"/>
            <a:ext cx="7289800" cy="0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1538288" y="187325"/>
            <a:ext cx="53435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200" b="1">
                <a:latin typeface="Helvetica" charset="0"/>
              </a:rPr>
              <a:t>U</a:t>
            </a:r>
            <a:r>
              <a:rPr lang="en-US" altLang="en-US" sz="2000" b="1">
                <a:latin typeface="Helvetica" charset="0"/>
              </a:rPr>
              <a:t>SING </a:t>
            </a:r>
            <a:r>
              <a:rPr lang="en-US" altLang="en-US" sz="2200" b="1">
                <a:latin typeface="Helvetica" charset="0"/>
              </a:rPr>
              <a:t>D</a:t>
            </a:r>
            <a:r>
              <a:rPr lang="en-US" altLang="en-US" sz="2000" b="1">
                <a:latin typeface="Helvetica" charset="0"/>
              </a:rPr>
              <a:t>IRECT AND </a:t>
            </a:r>
            <a:r>
              <a:rPr lang="en-US" altLang="en-US" sz="2200" b="1">
                <a:latin typeface="Helvetica" charset="0"/>
              </a:rPr>
              <a:t>I</a:t>
            </a:r>
            <a:r>
              <a:rPr lang="en-US" altLang="en-US" sz="2000" b="1">
                <a:latin typeface="Helvetica" charset="0"/>
              </a:rPr>
              <a:t>NVERSE </a:t>
            </a:r>
            <a:r>
              <a:rPr lang="en-US" altLang="en-US" sz="2200" b="1">
                <a:latin typeface="Helvetica" charset="0"/>
              </a:rPr>
              <a:t>V</a:t>
            </a:r>
            <a:r>
              <a:rPr lang="en-US" altLang="en-US" sz="2000" b="1">
                <a:latin typeface="Helvetica" charset="0"/>
              </a:rPr>
              <a:t>ARIATION</a:t>
            </a:r>
          </a:p>
        </p:txBody>
      </p:sp>
      <p:grpSp>
        <p:nvGrpSpPr>
          <p:cNvPr id="6187" name="Group 43"/>
          <p:cNvGrpSpPr>
            <a:grpSpLocks/>
          </p:cNvGrpSpPr>
          <p:nvPr/>
        </p:nvGrpSpPr>
        <p:grpSpPr bwMode="auto">
          <a:xfrm>
            <a:off x="1476375" y="803275"/>
            <a:ext cx="7261225" cy="5257800"/>
            <a:chOff x="930" y="506"/>
            <a:chExt cx="4574" cy="3312"/>
          </a:xfrm>
        </p:grpSpPr>
        <p:grpSp>
          <p:nvGrpSpPr>
            <p:cNvPr id="6186" name="Group 42"/>
            <p:cNvGrpSpPr>
              <a:grpSpLocks/>
            </p:cNvGrpSpPr>
            <p:nvPr/>
          </p:nvGrpSpPr>
          <p:grpSpPr bwMode="auto">
            <a:xfrm>
              <a:off x="930" y="506"/>
              <a:ext cx="4571" cy="3312"/>
              <a:chOff x="938" y="506"/>
              <a:chExt cx="4571" cy="3312"/>
            </a:xfrm>
          </p:grpSpPr>
          <p:sp>
            <p:nvSpPr>
              <p:cNvPr id="6147" name="Rectangle 3"/>
              <p:cNvSpPr>
                <a:spLocks noChangeArrowheads="1"/>
              </p:cNvSpPr>
              <p:nvPr/>
            </p:nvSpPr>
            <p:spPr bwMode="auto">
              <a:xfrm>
                <a:off x="938" y="506"/>
                <a:ext cx="4569" cy="331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63500" dir="7612194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ctr"/>
                <a:endParaRPr lang="en-US" altLang="en-US" sz="2000">
                  <a:latin typeface="Helvetica" charset="0"/>
                </a:endParaRPr>
              </a:p>
            </p:txBody>
          </p:sp>
          <p:sp>
            <p:nvSpPr>
              <p:cNvPr id="6148" name="Rectangle 4"/>
              <p:cNvSpPr>
                <a:spLocks noChangeArrowheads="1"/>
              </p:cNvSpPr>
              <p:nvPr/>
            </p:nvSpPr>
            <p:spPr bwMode="auto">
              <a:xfrm>
                <a:off x="940" y="507"/>
                <a:ext cx="4569" cy="240"/>
              </a:xfrm>
              <a:prstGeom prst="rect">
                <a:avLst/>
              </a:prstGeom>
              <a:solidFill>
                <a:srgbClr val="05875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 sz="2400"/>
              </a:p>
            </p:txBody>
          </p:sp>
        </p:grpSp>
        <p:sp>
          <p:nvSpPr>
            <p:cNvPr id="6163" name="Text Box 19"/>
            <p:cNvSpPr txBox="1">
              <a:spLocks noChangeArrowheads="1"/>
            </p:cNvSpPr>
            <p:nvPr/>
          </p:nvSpPr>
          <p:spPr bwMode="auto">
            <a:xfrm>
              <a:off x="951" y="521"/>
              <a:ext cx="455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en-US" sz="2000" b="1">
                  <a:solidFill>
                    <a:schemeClr val="bg1"/>
                  </a:solidFill>
                  <a:latin typeface="Helvetica" charset="0"/>
                </a:rPr>
                <a:t>M</a:t>
              </a:r>
              <a:r>
                <a:rPr lang="en-US" altLang="en-US" sz="1800" b="1">
                  <a:solidFill>
                    <a:schemeClr val="bg1"/>
                  </a:solidFill>
                  <a:latin typeface="Helvetica" charset="0"/>
                </a:rPr>
                <a:t>ODELS FOR </a:t>
              </a:r>
              <a:r>
                <a:rPr lang="en-US" altLang="en-US" sz="2000" b="1">
                  <a:solidFill>
                    <a:schemeClr val="bg1"/>
                  </a:solidFill>
                  <a:latin typeface="Helvetica" charset="0"/>
                </a:rPr>
                <a:t>D</a:t>
              </a:r>
              <a:r>
                <a:rPr lang="en-US" altLang="en-US" sz="1800" b="1">
                  <a:solidFill>
                    <a:schemeClr val="bg1"/>
                  </a:solidFill>
                  <a:latin typeface="Helvetica" charset="0"/>
                </a:rPr>
                <a:t>IRECT AND </a:t>
              </a:r>
              <a:r>
                <a:rPr lang="en-US" altLang="en-US" sz="2000" b="1">
                  <a:solidFill>
                    <a:schemeClr val="bg1"/>
                  </a:solidFill>
                  <a:latin typeface="Helvetica" charset="0"/>
                </a:rPr>
                <a:t>I</a:t>
              </a:r>
              <a:r>
                <a:rPr lang="en-US" altLang="en-US" sz="1800" b="1">
                  <a:solidFill>
                    <a:schemeClr val="bg1"/>
                  </a:solidFill>
                  <a:latin typeface="Helvetica" charset="0"/>
                </a:rPr>
                <a:t>NVERSE </a:t>
              </a:r>
              <a:r>
                <a:rPr lang="en-US" altLang="en-US" sz="2000" b="1">
                  <a:solidFill>
                    <a:schemeClr val="bg1"/>
                  </a:solidFill>
                  <a:latin typeface="Helvetica" charset="0"/>
                </a:rPr>
                <a:t>V</a:t>
              </a:r>
              <a:r>
                <a:rPr lang="en-US" altLang="en-US" sz="1800" b="1">
                  <a:solidFill>
                    <a:schemeClr val="bg1"/>
                  </a:solidFill>
                  <a:latin typeface="Helvetica" charset="0"/>
                </a:rPr>
                <a:t>ARIATION</a:t>
              </a:r>
            </a:p>
          </p:txBody>
        </p:sp>
      </p:grp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1917700" y="1479550"/>
            <a:ext cx="2792413" cy="4222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EC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r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en-US" sz="1800" b="1">
                <a:latin typeface="Helvetica" charset="0"/>
              </a:rPr>
              <a:t>D</a:t>
            </a:r>
            <a:r>
              <a:rPr lang="en-US" altLang="en-US" sz="1600" b="1">
                <a:latin typeface="Helvetica" charset="0"/>
              </a:rPr>
              <a:t>IRECT </a:t>
            </a:r>
            <a:r>
              <a:rPr lang="en-US" altLang="en-US" sz="1800" b="1">
                <a:latin typeface="Helvetica" charset="0"/>
              </a:rPr>
              <a:t>V</a:t>
            </a:r>
            <a:r>
              <a:rPr lang="en-US" altLang="en-US" sz="1600" b="1">
                <a:latin typeface="Helvetica" charset="0"/>
              </a:rPr>
              <a:t>ARIATION</a:t>
            </a:r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5511800" y="1479550"/>
            <a:ext cx="2770188" cy="4222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CEC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rIns="45720" anchorCtr="1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en-US" sz="1800" b="1">
                <a:latin typeface="Helvetica" charset="0"/>
              </a:rPr>
              <a:t>I</a:t>
            </a:r>
            <a:r>
              <a:rPr lang="en-US" altLang="en-US" sz="1600" b="1">
                <a:latin typeface="Helvetica" charset="0"/>
              </a:rPr>
              <a:t>NVERSE </a:t>
            </a:r>
            <a:r>
              <a:rPr lang="en-US" altLang="en-US" sz="1800" b="1">
                <a:latin typeface="Helvetica" charset="0"/>
              </a:rPr>
              <a:t>V</a:t>
            </a:r>
            <a:r>
              <a:rPr lang="en-US" altLang="en-US" sz="1600" b="1">
                <a:latin typeface="Helvetica" charset="0"/>
              </a:rPr>
              <a:t>ARIATION</a:t>
            </a:r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2809875" y="2268538"/>
            <a:ext cx="912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i="1"/>
              <a:t>y </a:t>
            </a:r>
            <a:r>
              <a:rPr lang="en-US" altLang="en-US" sz="2400"/>
              <a:t>= </a:t>
            </a:r>
            <a:r>
              <a:rPr lang="en-US" altLang="en-US" sz="2400" i="1"/>
              <a:t>kx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2841625" y="2852738"/>
            <a:ext cx="74453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200" i="1"/>
              <a:t>k</a:t>
            </a:r>
            <a:r>
              <a:rPr lang="en-US" altLang="en-US" sz="2200"/>
              <a:t> &gt; 0</a:t>
            </a:r>
            <a:endParaRPr lang="en-US" altLang="en-US" sz="2200">
              <a:latin typeface="Helvetica" charset="0"/>
            </a:endParaRPr>
          </a:p>
        </p:txBody>
      </p:sp>
      <p:grpSp>
        <p:nvGrpSpPr>
          <p:cNvPr id="6185" name="Group 41"/>
          <p:cNvGrpSpPr>
            <a:grpSpLocks/>
          </p:cNvGrpSpPr>
          <p:nvPr/>
        </p:nvGrpSpPr>
        <p:grpSpPr bwMode="auto">
          <a:xfrm>
            <a:off x="6389688" y="2100263"/>
            <a:ext cx="1028700" cy="804862"/>
            <a:chOff x="4097" y="875"/>
            <a:chExt cx="648" cy="507"/>
          </a:xfrm>
        </p:grpSpPr>
        <p:sp>
          <p:nvSpPr>
            <p:cNvPr id="6171" name="Rectangle 27"/>
            <p:cNvSpPr>
              <a:spLocks noChangeArrowheads="1"/>
            </p:cNvSpPr>
            <p:nvPr/>
          </p:nvSpPr>
          <p:spPr bwMode="auto">
            <a:xfrm>
              <a:off x="4527" y="875"/>
              <a:ext cx="20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400" i="1"/>
                <a:t>k</a:t>
              </a:r>
            </a:p>
          </p:txBody>
        </p:sp>
        <p:sp>
          <p:nvSpPr>
            <p:cNvPr id="6172" name="Rectangle 28"/>
            <p:cNvSpPr>
              <a:spLocks noChangeArrowheads="1"/>
            </p:cNvSpPr>
            <p:nvPr/>
          </p:nvSpPr>
          <p:spPr bwMode="auto">
            <a:xfrm>
              <a:off x="4514" y="1094"/>
              <a:ext cx="20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400" i="1"/>
                <a:t>x</a:t>
              </a:r>
            </a:p>
          </p:txBody>
        </p:sp>
        <p:sp>
          <p:nvSpPr>
            <p:cNvPr id="6173" name="Line 29"/>
            <p:cNvSpPr>
              <a:spLocks noChangeShapeType="1"/>
            </p:cNvSpPr>
            <p:nvPr/>
          </p:nvSpPr>
          <p:spPr bwMode="auto">
            <a:xfrm>
              <a:off x="4506" y="1143"/>
              <a:ext cx="23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74" name="Text Box 30"/>
            <p:cNvSpPr txBox="1">
              <a:spLocks noChangeArrowheads="1"/>
            </p:cNvSpPr>
            <p:nvPr/>
          </p:nvSpPr>
          <p:spPr bwMode="auto">
            <a:xfrm>
              <a:off x="4270" y="991"/>
              <a:ext cx="2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400"/>
                <a:t>=</a:t>
              </a:r>
              <a:endParaRPr lang="en-US" altLang="en-US" sz="2400" i="1"/>
            </a:p>
          </p:txBody>
        </p:sp>
        <p:sp>
          <p:nvSpPr>
            <p:cNvPr id="6175" name="Rectangle 31"/>
            <p:cNvSpPr>
              <a:spLocks noChangeArrowheads="1"/>
            </p:cNvSpPr>
            <p:nvPr/>
          </p:nvSpPr>
          <p:spPr bwMode="auto">
            <a:xfrm>
              <a:off x="4097" y="977"/>
              <a:ext cx="20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400" i="1"/>
                <a:t>y</a:t>
              </a:r>
            </a:p>
          </p:txBody>
        </p:sp>
      </p:grp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6483350" y="2905125"/>
            <a:ext cx="74453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200" i="1"/>
              <a:t>k</a:t>
            </a:r>
            <a:r>
              <a:rPr lang="en-US" altLang="en-US" sz="2200"/>
              <a:t> &gt; 0</a:t>
            </a:r>
            <a:endParaRPr lang="en-US" altLang="en-US" sz="2200">
              <a:latin typeface="Helvetica" charset="0"/>
            </a:endParaRPr>
          </a:p>
        </p:txBody>
      </p:sp>
      <p:pic>
        <p:nvPicPr>
          <p:cNvPr id="6183" name="Picture 39" descr="chart 2 gif                                                    00000036Henry's Mac                    B4A35763: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800" y="3533775"/>
            <a:ext cx="2806700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84" name="Picture 40" descr="chart 1 gif                                                    00000036Henry's Mac                    B4A35763: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700" y="3533775"/>
            <a:ext cx="2806700" cy="225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91" name="~PP33856.WAV">
            <a:hlinkClick r:id="" action="ppaction://media"/>
          </p:cNvPr>
          <p:cNvPicPr>
            <a:picLocks noChangeAspect="1" noChangeArrowheads="1"/>
          </p:cNvPicPr>
          <p:nvPr>
            <a:wavAudioFile r:embed="rId2" name="~PP3359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688" y="6516688"/>
            <a:ext cx="244475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57656179"/>
      </p:ext>
    </p:extLst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4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91"/>
                </p:tgtEl>
              </p:cMediaNode>
            </p:audio>
          </p:childTnLst>
        </p:cTn>
      </p:par>
    </p:tnLst>
    <p:bldLst>
      <p:bldP spid="6168" grpId="0" animBg="1" autoUpdateAnimBg="0"/>
      <p:bldP spid="6169" grpId="0" animBg="1" autoUpdateAnimBg="0"/>
      <p:bldP spid="6170" grpId="0" autoUpdateAnimBg="0"/>
      <p:bldP spid="6176" grpId="0" autoUpdateAnimBg="0"/>
      <p:bldP spid="617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09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1.3|10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202</Words>
  <Application>Microsoft Office PowerPoint</Application>
  <PresentationFormat>On-screen Show (4:3)</PresentationFormat>
  <Paragraphs>31</Paragraphs>
  <Slides>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Warm up Review</vt:lpstr>
      <vt:lpstr>PowerPoint Presentation</vt:lpstr>
      <vt:lpstr>PowerPoint Presentation</vt:lpstr>
      <vt:lpstr>PowerPoint Presentation</vt:lpstr>
      <vt:lpstr>PowerPoint Presentation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Cynthia H. Morgan</dc:creator>
  <cp:lastModifiedBy>Cynthia H. Morgan</cp:lastModifiedBy>
  <cp:revision>11</cp:revision>
  <dcterms:created xsi:type="dcterms:W3CDTF">2012-01-19T15:22:20Z</dcterms:created>
  <dcterms:modified xsi:type="dcterms:W3CDTF">2012-01-20T13:22:47Z</dcterms:modified>
</cp:coreProperties>
</file>